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37"/>
  </p:notesMasterIdLst>
  <p:sldIdLst>
    <p:sldId id="256" r:id="rId2"/>
    <p:sldId id="258" r:id="rId3"/>
    <p:sldId id="259" r:id="rId4"/>
    <p:sldId id="294" r:id="rId5"/>
    <p:sldId id="282" r:id="rId6"/>
    <p:sldId id="278" r:id="rId7"/>
    <p:sldId id="283" r:id="rId8"/>
    <p:sldId id="279" r:id="rId9"/>
    <p:sldId id="281" r:id="rId10"/>
    <p:sldId id="280" r:id="rId11"/>
    <p:sldId id="261" r:id="rId12"/>
    <p:sldId id="273" r:id="rId13"/>
    <p:sldId id="267" r:id="rId14"/>
    <p:sldId id="268" r:id="rId15"/>
    <p:sldId id="271" r:id="rId16"/>
    <p:sldId id="269" r:id="rId17"/>
    <p:sldId id="270" r:id="rId18"/>
    <p:sldId id="272" r:id="rId19"/>
    <p:sldId id="262" r:id="rId20"/>
    <p:sldId id="265" r:id="rId21"/>
    <p:sldId id="275" r:id="rId22"/>
    <p:sldId id="277" r:id="rId23"/>
    <p:sldId id="296" r:id="rId24"/>
    <p:sldId id="295" r:id="rId25"/>
    <p:sldId id="264" r:id="rId26"/>
    <p:sldId id="263" r:id="rId27"/>
    <p:sldId id="285" r:id="rId28"/>
    <p:sldId id="286" r:id="rId29"/>
    <p:sldId id="287" r:id="rId30"/>
    <p:sldId id="288" r:id="rId31"/>
    <p:sldId id="289" r:id="rId32"/>
    <p:sldId id="290" r:id="rId33"/>
    <p:sldId id="291" r:id="rId34"/>
    <p:sldId id="292" r:id="rId35"/>
    <p:sldId id="293"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78848" autoAdjust="0"/>
  </p:normalViewPr>
  <p:slideViewPr>
    <p:cSldViewPr snapToGrid="0">
      <p:cViewPr varScale="1">
        <p:scale>
          <a:sx n="90" d="100"/>
          <a:sy n="90" d="100"/>
        </p:scale>
        <p:origin x="522" y="78"/>
      </p:cViewPr>
      <p:guideLst/>
    </p:cSldViewPr>
  </p:slideViewPr>
  <p:outlineViewPr>
    <p:cViewPr>
      <p:scale>
        <a:sx n="33" d="100"/>
        <a:sy n="33" d="100"/>
      </p:scale>
      <p:origin x="0" y="-98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27-08-19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23</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24</a:t>
            </a:fld>
            <a:endParaRPr lang="fr-BE"/>
          </a:p>
        </p:txBody>
      </p:sp>
    </p:spTree>
    <p:extLst>
      <p:ext uri="{BB962C8B-B14F-4D97-AF65-F5344CB8AC3E}">
        <p14:creationId xmlns:p14="http://schemas.microsoft.com/office/powerpoint/2010/main" val="1550580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3945260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Trouver organisation des données</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(min fct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obj</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ou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Loss</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 Ax=B | algo. descente de gradient)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2"/>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3"/>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2"/>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randombar(horizontal)">
                                      <p:cBhvr>
                                        <p:cTn id="7"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4031873"/>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 ou</a:t>
            </a:r>
          </a:p>
          <a:p>
            <a:pPr lvl="4"/>
            <a:r>
              <a:rPr lang="fr-BE" sz="3200" dirty="0">
                <a:solidFill>
                  <a:schemeClr val="accent1">
                    <a:lumMod val="75000"/>
                  </a:schemeClr>
                </a:solidFill>
              </a:rPr>
              <a:t>      Réseaux Antagonistes Génératifs)</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5154BCC-159C-4E0C-8CB8-A1724F9EEE1F}"/>
              </a:ext>
            </a:extLst>
          </p:cNvPr>
          <p:cNvSpPr txBox="1"/>
          <p:nvPr/>
        </p:nvSpPr>
        <p:spPr>
          <a:xfrm>
            <a:off x="2825690" y="5073805"/>
            <a:ext cx="2181207" cy="369332"/>
          </a:xfrm>
          <a:prstGeom prst="rect">
            <a:avLst/>
          </a:prstGeom>
          <a:noFill/>
        </p:spPr>
        <p:txBody>
          <a:bodyPr wrap="square" rtlCol="0">
            <a:spAutoFit/>
          </a:bodyPr>
          <a:lstStyle/>
          <a:p>
            <a:r>
              <a:rPr lang="fr-BE" dirty="0" err="1"/>
              <a:t>Convolutional</a:t>
            </a:r>
            <a:r>
              <a:rPr lang="fr-BE" dirty="0"/>
              <a:t> Net</a:t>
            </a:r>
          </a:p>
        </p:txBody>
      </p:sp>
      <p:sp>
        <p:nvSpPr>
          <p:cNvPr id="34" name="ZoneTexte 33">
            <a:extLst>
              <a:ext uri="{FF2B5EF4-FFF2-40B4-BE49-F238E27FC236}">
                <a16:creationId xmlns:a16="http://schemas.microsoft.com/office/drawing/2014/main" id="{0C50BC25-0FA1-4005-9092-FFBAA9303455}"/>
              </a:ext>
            </a:extLst>
          </p:cNvPr>
          <p:cNvSpPr txBox="1"/>
          <p:nvPr/>
        </p:nvSpPr>
        <p:spPr>
          <a:xfrm>
            <a:off x="6993741" y="4173021"/>
            <a:ext cx="2768222" cy="369332"/>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p:txBody>
      </p:sp>
    </p:spTree>
    <p:extLst>
      <p:ext uri="{BB962C8B-B14F-4D97-AF65-F5344CB8AC3E}">
        <p14:creationId xmlns:p14="http://schemas.microsoft.com/office/powerpoint/2010/main" val="30529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1935764" y="2313329"/>
            <a:ext cx="3699821" cy="1292662"/>
          </a:xfrm>
          <a:prstGeom prst="rect">
            <a:avLst/>
          </a:prstGeom>
          <a:noFill/>
        </p:spPr>
        <p:txBody>
          <a:bodyPr wrap="square" rtlCol="0">
            <a:spAutoFit/>
          </a:bodyPr>
          <a:lstStyle/>
          <a:p>
            <a:r>
              <a:rPr lang="fr-BE" dirty="0" err="1"/>
              <a:t>Convolutional</a:t>
            </a:r>
            <a:r>
              <a:rPr lang="fr-BE" dirty="0"/>
              <a:t> Net</a:t>
            </a:r>
          </a:p>
          <a:p>
            <a:r>
              <a:rPr lang="fr-BE" sz="1400" dirty="0" err="1"/>
              <a:t>Linear</a:t>
            </a:r>
            <a:r>
              <a:rPr lang="fr-BE" sz="1400" dirty="0"/>
              <a:t>(#</a:t>
            </a:r>
            <a:r>
              <a:rPr lang="fr-BE" sz="1400" dirty="0">
                <a:solidFill>
                  <a:srgbClr val="00B050"/>
                </a:solidFill>
              </a:rPr>
              <a:t>classes</a:t>
            </a:r>
            <a:r>
              <a:rPr lang="fr-BE" sz="1400" dirty="0"/>
              <a:t> x 128) &amp; </a:t>
            </a:r>
            <a:r>
              <a:rPr lang="fr-BE" sz="1400" dirty="0" err="1"/>
              <a:t>LeakyReLU</a:t>
            </a:r>
            <a:r>
              <a:rPr lang="fr-BE" sz="1400" dirty="0"/>
              <a:t>(0,2) &amp;</a:t>
            </a:r>
          </a:p>
          <a:p>
            <a:r>
              <a:rPr lang="fr-BE" sz="1400" dirty="0"/>
              <a:t>… </a:t>
            </a:r>
            <a:r>
              <a:rPr lang="fr-BE" sz="1400" dirty="0" err="1"/>
              <a:t>Linear&amp;LeakyReLU</a:t>
            </a:r>
            <a:r>
              <a:rPr lang="fr-BE" sz="1400" dirty="0"/>
              <a:t> &amp; … (x3) (128 =&gt; 1024)</a:t>
            </a:r>
          </a:p>
          <a:p>
            <a:r>
              <a:rPr lang="fr-BE" sz="1400" dirty="0" err="1"/>
              <a:t>Linear</a:t>
            </a:r>
            <a:r>
              <a:rPr lang="fr-BE" sz="1400" dirty="0"/>
              <a:t> (1024 x </a:t>
            </a:r>
            <a:r>
              <a:rPr lang="fr-BE" sz="1400" dirty="0" err="1">
                <a:solidFill>
                  <a:srgbClr val="0070C0"/>
                </a:solidFill>
              </a:rPr>
              <a:t>img_shape</a:t>
            </a:r>
            <a:r>
              <a:rPr lang="fr-BE" sz="1400" dirty="0"/>
              <a:t>) &amp; </a:t>
            </a:r>
            <a:r>
              <a:rPr lang="fr-BE" sz="1400" dirty="0" err="1"/>
              <a:t>Tanh</a:t>
            </a:r>
            <a:r>
              <a:rPr lang="fr-BE" sz="1400" dirty="0"/>
              <a:t> (</a:t>
            </a:r>
            <a:r>
              <a:rPr lang="fr-BE" sz="1400" dirty="0" err="1">
                <a:solidFill>
                  <a:srgbClr val="0070C0"/>
                </a:solidFill>
              </a:rPr>
              <a:t>img_shape</a:t>
            </a:r>
            <a:r>
              <a:rPr lang="fr-BE" sz="14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93740" y="4173021"/>
            <a:ext cx="5041194" cy="1015663"/>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a:p>
            <a:r>
              <a:rPr lang="fr-BE" sz="1400" dirty="0" err="1"/>
              <a:t>Linear</a:t>
            </a:r>
            <a:r>
              <a:rPr lang="fr-BE" sz="1400" dirty="0"/>
              <a:t> (#(</a:t>
            </a:r>
            <a:r>
              <a:rPr lang="fr-BE" sz="1400" dirty="0">
                <a:solidFill>
                  <a:srgbClr val="00B050"/>
                </a:solidFill>
              </a:rPr>
              <a:t>classes</a:t>
            </a:r>
            <a:r>
              <a:rPr lang="fr-BE" sz="1400" dirty="0"/>
              <a:t> + </a:t>
            </a:r>
            <a:r>
              <a:rPr lang="fr-BE" sz="1400" dirty="0" err="1">
                <a:solidFill>
                  <a:srgbClr val="0070C0"/>
                </a:solidFill>
              </a:rPr>
              <a:t>img_shape</a:t>
            </a:r>
            <a:r>
              <a:rPr lang="fr-BE" sz="1400" dirty="0"/>
              <a:t>) x 512) &amp;</a:t>
            </a:r>
          </a:p>
          <a:p>
            <a:r>
              <a:rPr lang="fr-BE" sz="1400" dirty="0"/>
              <a:t>…</a:t>
            </a:r>
            <a:r>
              <a:rPr lang="fr-BE" sz="1400" dirty="0" err="1"/>
              <a:t>LeakyReLU</a:t>
            </a:r>
            <a:r>
              <a:rPr lang="fr-BE" sz="1400" dirty="0"/>
              <a:t>(0,2) &amp; </a:t>
            </a:r>
            <a:r>
              <a:rPr lang="fr-BE" sz="1400" dirty="0" err="1"/>
              <a:t>Linear</a:t>
            </a:r>
            <a:r>
              <a:rPr lang="fr-BE" sz="1400" dirty="0"/>
              <a:t> &amp; Dropout(0,4) &amp; … (x2)(512 =&gt; 512)</a:t>
            </a:r>
          </a:p>
          <a:p>
            <a:r>
              <a:rPr lang="fr-BE" sz="1400" dirty="0" err="1"/>
              <a:t>LeakyreLU</a:t>
            </a:r>
            <a:r>
              <a:rPr lang="fr-BE" sz="1400" dirty="0"/>
              <a:t> &amp; </a:t>
            </a:r>
            <a:r>
              <a:rPr lang="fr-BE" sz="1400" dirty="0" err="1"/>
              <a:t>Linear</a:t>
            </a:r>
            <a:r>
              <a:rPr lang="fr-BE" sz="14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8240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mc:Choice xmlns:a14="http://schemas.microsoft.com/office/drawing/2010/main"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45702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G et D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de G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marL="800100" lvl="1"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générateur veut maximiser l’erreur</a:t>
                </a: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4570290"/>
              </a:xfrm>
              <a:prstGeom prst="rect">
                <a:avLst/>
              </a:prstGeom>
              <a:blipFill>
                <a:blip r:embed="rId3"/>
                <a:stretch>
                  <a:fillRect l="-684" t="-10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Compatible avec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Interface homme - machine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159999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mc:Choice xmlns:a14="http://schemas.microsoft.com/office/drawing/2010/main"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377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a:solidFill>
                      <a:schemeClr val="accent1">
                        <a:lumMod val="50000"/>
                      </a:schemeClr>
                    </a:solidFill>
                    <a:latin typeface="Verdana" panose="020B0604030504040204" pitchFamily="34" charset="0"/>
                    <a:cs typeface="Times New Roman" panose="02020603050405020304" pitchFamily="18" charset="0"/>
                  </a:rPr>
                  <a:t>Poids synaptiques </a:t>
                </a:r>
                <a:r>
                  <a:rPr lang="fr-BE" altLang="fr-FR" sz="2400" dirty="0">
                    <a:solidFill>
                      <a:schemeClr val="accent1">
                        <a:lumMod val="50000"/>
                      </a:schemeClr>
                    </a:solidFill>
                    <a:latin typeface="Verdana" panose="020B0604030504040204" pitchFamily="34" charset="0"/>
                    <a:cs typeface="Times New Roman" panose="02020603050405020304" pitchFamily="18" charset="0"/>
                  </a:rPr>
                  <a:t>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a14:m>
                <a:r>
                  <a:rPr lang="fr-BE" sz="2800" dirty="0">
                    <a:solidFill>
                      <a:schemeClr val="accent1">
                        <a:lumMod val="50000"/>
                      </a:schemeClr>
                    </a:solidFill>
                  </a:rPr>
                  <a:t> avec </a:t>
                </a:r>
                <a14:m>
                  <m:oMath xmlns:m="http://schemas.openxmlformats.org/officeDocument/2006/math">
                    <m:r>
                      <a:rPr lang="fr-BE" sz="2800" i="1">
                        <a:solidFill>
                          <a:schemeClr val="accent1">
                            <a:lumMod val="50000"/>
                          </a:schemeClr>
                        </a:solidFill>
                        <a:latin typeface="Cambria Math" panose="02040503050406030204" pitchFamily="18" charset="0"/>
                      </a:rPr>
                      <m:t>𝑓</m:t>
                    </m:r>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𝑧</m:t>
                    </m:r>
                    <m:r>
                      <a:rPr lang="fr-BE" sz="2800" i="1">
                        <a:solidFill>
                          <a:schemeClr val="accent1">
                            <a:lumMod val="50000"/>
                          </a:schemeClr>
                        </a:solidFill>
                        <a:latin typeface="Cambria Math" panose="02040503050406030204" pitchFamily="18" charset="0"/>
                      </a:rPr>
                      <m:t>)=</m:t>
                    </m:r>
                    <m:d>
                      <m:dPr>
                        <m:begChr m:val="{"/>
                        <m:endChr m:val=""/>
                        <m:ctrlPr>
                          <a:rPr lang="fr-BE" sz="2800" i="1">
                            <a:solidFill>
                              <a:schemeClr val="accent1">
                                <a:lumMod val="50000"/>
                              </a:schemeClr>
                            </a:solidFill>
                            <a:latin typeface="Cambria Math" panose="02040503050406030204" pitchFamily="18" charset="0"/>
                          </a:rPr>
                        </m:ctrlPr>
                      </m:dPr>
                      <m:e>
                        <m:eqArr>
                          <m:eqArrPr>
                            <m:ctrlPr>
                              <a:rPr lang="fr-BE" sz="2800" i="1">
                                <a:solidFill>
                                  <a:schemeClr val="accent1">
                                    <a:lumMod val="50000"/>
                                  </a:schemeClr>
                                </a:solidFill>
                                <a:latin typeface="Cambria Math" panose="02040503050406030204" pitchFamily="18" charset="0"/>
                              </a:rPr>
                            </m:ctrlPr>
                          </m:eqArrPr>
                          <m:e>
                            <m:r>
                              <a:rPr lang="fr-BE" sz="2800" i="1">
                                <a:solidFill>
                                  <a:schemeClr val="accent1">
                                    <a:lumMod val="50000"/>
                                  </a:schemeClr>
                                </a:solidFill>
                                <a:latin typeface="Cambria Math" panose="02040503050406030204" pitchFamily="18" charset="0"/>
                              </a:rPr>
                              <m:t>0 </m:t>
                            </m:r>
                            <m:r>
                              <a:rPr lang="fr-BE" sz="2800" i="1">
                                <a:solidFill>
                                  <a:schemeClr val="accent1">
                                    <a:lumMod val="50000"/>
                                  </a:schemeClr>
                                </a:solidFill>
                                <a:latin typeface="Cambria Math" panose="02040503050406030204" pitchFamily="18" charset="0"/>
                              </a:rPr>
                              <m:t>𝑠𝑖</m:t>
                            </m:r>
                            <m:r>
                              <a:rPr lang="fr-BE" sz="2800" i="1">
                                <a:solidFill>
                                  <a:schemeClr val="accent1">
                                    <a:lumMod val="50000"/>
                                  </a:schemeClr>
                                </a:solidFill>
                                <a:latin typeface="Cambria Math" panose="02040503050406030204" pitchFamily="18" charset="0"/>
                              </a:rPr>
                              <m:t> </m:t>
                            </m:r>
                            <m:r>
                              <a:rPr lang="fr-BE" sz="2800" i="1">
                                <a:solidFill>
                                  <a:schemeClr val="accent1">
                                    <a:lumMod val="50000"/>
                                  </a:schemeClr>
                                </a:solidFill>
                                <a:latin typeface="Cambria Math" panose="02040503050406030204" pitchFamily="18" charset="0"/>
                              </a:rPr>
                              <m:t>𝑧</m:t>
                            </m:r>
                            <m:r>
                              <a:rPr lang="fr-BE" sz="2800" i="1">
                                <a:solidFill>
                                  <a:schemeClr val="accent1">
                                    <a:lumMod val="50000"/>
                                  </a:schemeClr>
                                </a:solidFill>
                                <a:latin typeface="Cambria Math" panose="02040503050406030204" pitchFamily="18" charset="0"/>
                              </a:rPr>
                              <m:t> ≤0</m:t>
                            </m:r>
                          </m:e>
                          <m:e>
                            <m:r>
                              <a:rPr lang="fr-BE" sz="2800" i="1">
                                <a:solidFill>
                                  <a:schemeClr val="accent1">
                                    <a:lumMod val="50000"/>
                                  </a:schemeClr>
                                </a:solidFill>
                                <a:latin typeface="Cambria Math" panose="02040503050406030204" pitchFamily="18" charset="0"/>
                              </a:rPr>
                              <m:t>1 </m:t>
                            </m:r>
                            <m:r>
                              <a:rPr lang="fr-BE" sz="2800" i="1">
                                <a:solidFill>
                                  <a:schemeClr val="accent1">
                                    <a:lumMod val="50000"/>
                                  </a:schemeClr>
                                </a:solidFill>
                                <a:latin typeface="Cambria Math" panose="02040503050406030204" pitchFamily="18" charset="0"/>
                              </a:rPr>
                              <m:t>𝑠𝑖</m:t>
                            </m:r>
                            <m:r>
                              <a:rPr lang="fr-BE" sz="2800" i="1">
                                <a:solidFill>
                                  <a:schemeClr val="accent1">
                                    <a:lumMod val="50000"/>
                                  </a:schemeClr>
                                </a:solidFill>
                                <a:latin typeface="Cambria Math" panose="02040503050406030204" pitchFamily="18" charset="0"/>
                              </a:rPr>
                              <m:t> </m:t>
                            </m:r>
                            <m:r>
                              <a:rPr lang="fr-BE" sz="2800" i="1">
                                <a:solidFill>
                                  <a:schemeClr val="accent1">
                                    <a:lumMod val="50000"/>
                                  </a:schemeClr>
                                </a:solidFill>
                                <a:latin typeface="Cambria Math" panose="02040503050406030204" pitchFamily="18" charset="0"/>
                              </a:rPr>
                              <m:t>𝑧</m:t>
                            </m:r>
                            <m:r>
                              <a:rPr lang="fr-BE" sz="2800" i="1">
                                <a:solidFill>
                                  <a:schemeClr val="accent1">
                                    <a:lumMod val="50000"/>
                                  </a:schemeClr>
                                </a:solidFill>
                                <a:latin typeface="Cambria Math" panose="02040503050406030204" pitchFamily="18" charset="0"/>
                              </a:rPr>
                              <m:t> &gt;0</m:t>
                            </m:r>
                          </m:e>
                        </m:eqArr>
                      </m:e>
                    </m:d>
                  </m:oMath>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377480"/>
              </a:xfrm>
              <a:prstGeom prst="rect">
                <a:avLst/>
              </a:prstGeom>
              <a:blipFill>
                <a:blip r:embed="rId3"/>
                <a:stretch>
                  <a:fillRect l="-917" t="-11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1142047"/>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Tree>
    <p:extLst>
      <p:ext uri="{BB962C8B-B14F-4D97-AF65-F5344CB8AC3E}">
        <p14:creationId xmlns:p14="http://schemas.microsoft.com/office/powerpoint/2010/main" val="1001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xmlns="">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1706</TotalTime>
  <Words>1611</Words>
  <Application>Microsoft Office PowerPoint</Application>
  <PresentationFormat>Grand écran</PresentationFormat>
  <Paragraphs>570</Paragraphs>
  <Slides>35</Slides>
  <Notes>12</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35</vt:i4>
      </vt:variant>
    </vt:vector>
  </HeadingPairs>
  <TitlesOfParts>
    <vt:vector size="43"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70</cp:revision>
  <dcterms:created xsi:type="dcterms:W3CDTF">2019-08-25T11:36:50Z</dcterms:created>
  <dcterms:modified xsi:type="dcterms:W3CDTF">2019-08-27T19:48:46Z</dcterms:modified>
</cp:coreProperties>
</file>